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18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92E2-7B7B-7042-A474-AC929A91E8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C1EE31-114A-E533-623B-50D721F819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67E3F1-919D-3375-079D-AA5EE810DC96}"/>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5" name="Footer Placeholder 4">
            <a:extLst>
              <a:ext uri="{FF2B5EF4-FFF2-40B4-BE49-F238E27FC236}">
                <a16:creationId xmlns:a16="http://schemas.microsoft.com/office/drawing/2014/main" id="{019744AA-1AD5-429A-51DF-FEF36D6415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D168DB-6749-9A4E-21C7-FA2C6BDCCC5A}"/>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1745224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26CF7-229A-4D59-8EB1-FB29FB4044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0856EA-96B0-8E7E-346B-2157BBB79B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A91500-4CAF-31CD-8C5B-AEBA1D267657}"/>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5" name="Footer Placeholder 4">
            <a:extLst>
              <a:ext uri="{FF2B5EF4-FFF2-40B4-BE49-F238E27FC236}">
                <a16:creationId xmlns:a16="http://schemas.microsoft.com/office/drawing/2014/main" id="{ABFC41FE-839E-34C3-C2BA-B59002E85F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1943B9-24DD-4C2A-31E0-6516CE8FBBB3}"/>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1421339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D26B0-592C-1DE9-7049-44E6186063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31ADD0-3593-71A5-EEC3-8FE1168EF0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FD0BE3-8E39-018C-E8CE-731A4C724327}"/>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5" name="Footer Placeholder 4">
            <a:extLst>
              <a:ext uri="{FF2B5EF4-FFF2-40B4-BE49-F238E27FC236}">
                <a16:creationId xmlns:a16="http://schemas.microsoft.com/office/drawing/2014/main" id="{2BFAF9C8-A2D0-F2D4-1FD5-B577F59904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023868-56EF-878E-F893-A0894DB2BA83}"/>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480843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010E-48A8-616E-37CD-5E1CF6C1E2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EA106C-7393-41DF-0013-DD5947CA91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EA571A-DD13-9690-1A02-B4B61B7A9C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99CE84-DAA3-DD7D-CE89-12A1FFB7BE5A}"/>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6" name="Footer Placeholder 5">
            <a:extLst>
              <a:ext uri="{FF2B5EF4-FFF2-40B4-BE49-F238E27FC236}">
                <a16:creationId xmlns:a16="http://schemas.microsoft.com/office/drawing/2014/main" id="{902CB40F-3CDA-572D-4222-C33E885FA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A1541-273E-A9A6-52B1-2A61E5234798}"/>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1187850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BA4FC-55D6-93E4-B6FC-B7A29D2BDB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2D3686-BDDB-A16F-9ACE-F85BBA4249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1F5630-A2B4-8FFF-F198-5FF29478E7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6AF1FC-62E3-CCA3-28B2-B61BF893D4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65FCDB-824B-81A6-F28B-8E47E95818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DE56D9-6F14-4EDF-61D6-DE91CE605DCE}"/>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8" name="Footer Placeholder 7">
            <a:extLst>
              <a:ext uri="{FF2B5EF4-FFF2-40B4-BE49-F238E27FC236}">
                <a16:creationId xmlns:a16="http://schemas.microsoft.com/office/drawing/2014/main" id="{73660C4A-8AD1-383F-45F4-E07207681C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A61221-8D03-9AC7-C47C-984E52E65013}"/>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128386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97F83-7FE7-4B4E-E0C9-E011F071D1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D9B222-2876-B89B-A30D-F7D9BC5AD95B}"/>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4" name="Footer Placeholder 3">
            <a:extLst>
              <a:ext uri="{FF2B5EF4-FFF2-40B4-BE49-F238E27FC236}">
                <a16:creationId xmlns:a16="http://schemas.microsoft.com/office/drawing/2014/main" id="{214287CE-F7A4-2508-BAE4-5CE6C08832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0749E22-CB61-F0BF-4ADF-8F15AE066E59}"/>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2075250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D9E1C-1A64-1332-8FD4-2A657B4737F7}"/>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3" name="Footer Placeholder 2">
            <a:extLst>
              <a:ext uri="{FF2B5EF4-FFF2-40B4-BE49-F238E27FC236}">
                <a16:creationId xmlns:a16="http://schemas.microsoft.com/office/drawing/2014/main" id="{6F790CD8-0ABD-D3D8-462E-F18F23780C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CCC83-0827-FD76-FD8D-776C97885900}"/>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1797385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055CE-7877-9716-2C32-3AB4CA7E86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D4CA04-75A5-0626-32AB-8400DDB0C6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7FE16D-E9EA-B8E7-2638-823054DDFB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2F131-7A81-4C1A-BE8A-6C7476213285}"/>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6" name="Footer Placeholder 5">
            <a:extLst>
              <a:ext uri="{FF2B5EF4-FFF2-40B4-BE49-F238E27FC236}">
                <a16:creationId xmlns:a16="http://schemas.microsoft.com/office/drawing/2014/main" id="{3BF0A122-ADE2-0140-8035-ED3A6756D8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4D2FED-6263-A1C1-0804-70C1686695C2}"/>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58760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86526-613C-B85D-CC03-2BEF98D92C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29111B-40AE-51CF-79FE-386DF8ED8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C86E91-45B6-8590-7D3D-A82478A647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05D7DC-43CF-B99B-EA0E-77EF7C0562DD}"/>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6" name="Footer Placeholder 5">
            <a:extLst>
              <a:ext uri="{FF2B5EF4-FFF2-40B4-BE49-F238E27FC236}">
                <a16:creationId xmlns:a16="http://schemas.microsoft.com/office/drawing/2014/main" id="{02517747-7358-B37D-12B4-D3E93C96AA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4F6D1D-9EA4-2538-17A4-F3CA7B7F0BBC}"/>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407002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88727-149B-B55A-64D1-D89AEB6AB2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21E37F-5887-8DB8-AFA8-46C7C5F30F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FA8BD3-F172-1B74-4746-06FA9AF23D37}"/>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5" name="Footer Placeholder 4">
            <a:extLst>
              <a:ext uri="{FF2B5EF4-FFF2-40B4-BE49-F238E27FC236}">
                <a16:creationId xmlns:a16="http://schemas.microsoft.com/office/drawing/2014/main" id="{C761DA6A-52BF-C4A3-D408-D408BE32EB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79368-5101-932C-FB88-C84C9B026BFC}"/>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2115859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64210C-049F-DA4B-7B29-7CD4138492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883D5A-7926-A319-02B2-E68A3F1F98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DE3EF-8347-3732-6268-3081522C8F4E}"/>
              </a:ext>
            </a:extLst>
          </p:cNvPr>
          <p:cNvSpPr>
            <a:spLocks noGrp="1"/>
          </p:cNvSpPr>
          <p:nvPr>
            <p:ph type="dt" sz="half" idx="10"/>
          </p:nvPr>
        </p:nvSpPr>
        <p:spPr/>
        <p:txBody>
          <a:bodyPr/>
          <a:lstStyle/>
          <a:p>
            <a:fld id="{FDA0696C-8B8C-4813-919C-82F90F57CC6C}" type="datetimeFigureOut">
              <a:rPr lang="en-US" smtClean="0"/>
              <a:t>9/22/2026</a:t>
            </a:fld>
            <a:endParaRPr lang="en-US"/>
          </a:p>
        </p:txBody>
      </p:sp>
      <p:sp>
        <p:nvSpPr>
          <p:cNvPr id="5" name="Footer Placeholder 4">
            <a:extLst>
              <a:ext uri="{FF2B5EF4-FFF2-40B4-BE49-F238E27FC236}">
                <a16:creationId xmlns:a16="http://schemas.microsoft.com/office/drawing/2014/main" id="{736AB104-63B2-CAD3-A37D-C492898563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F0D62-FB4C-D32C-ABFD-4F8B63AEA426}"/>
              </a:ext>
            </a:extLst>
          </p:cNvPr>
          <p:cNvSpPr>
            <a:spLocks noGrp="1"/>
          </p:cNvSpPr>
          <p:nvPr>
            <p:ph type="sldNum" sz="quarter" idx="12"/>
          </p:nvPr>
        </p:nvSpPr>
        <p:spPr/>
        <p:txBody>
          <a:bodyPr/>
          <a:lstStyle/>
          <a:p>
            <a:fld id="{8874996F-20CB-4C7B-8968-0C44F2C4F377}" type="slidenum">
              <a:rPr lang="en-US" smtClean="0"/>
              <a:t>‹#›</a:t>
            </a:fld>
            <a:endParaRPr lang="en-US"/>
          </a:p>
        </p:txBody>
      </p:sp>
    </p:spTree>
    <p:extLst>
      <p:ext uri="{BB962C8B-B14F-4D97-AF65-F5344CB8AC3E}">
        <p14:creationId xmlns:p14="http://schemas.microsoft.com/office/powerpoint/2010/main" val="320618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C2561B-7EB5-8DD1-6441-6FAA59E09F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94A378-65D9-A487-FC2F-72A6243A16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BEB4F1-38EE-A0BB-AAF4-70E3120D40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A0696C-8B8C-4813-919C-82F90F57CC6C}" type="datetimeFigureOut">
              <a:rPr lang="en-US" smtClean="0"/>
              <a:t>9/22/2026</a:t>
            </a:fld>
            <a:endParaRPr lang="en-US"/>
          </a:p>
        </p:txBody>
      </p:sp>
      <p:sp>
        <p:nvSpPr>
          <p:cNvPr id="5" name="Footer Placeholder 4">
            <a:extLst>
              <a:ext uri="{FF2B5EF4-FFF2-40B4-BE49-F238E27FC236}">
                <a16:creationId xmlns:a16="http://schemas.microsoft.com/office/drawing/2014/main" id="{322856BA-E422-23F2-6D66-BDAE5F80D4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F79563A-FE7E-271E-0B1E-2D4FE5D2C4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74996F-20CB-4C7B-8968-0C44F2C4F377}" type="slidenum">
              <a:rPr lang="en-US" smtClean="0"/>
              <a:t>‹#›</a:t>
            </a:fld>
            <a:endParaRPr lang="en-US"/>
          </a:p>
        </p:txBody>
      </p:sp>
    </p:spTree>
    <p:extLst>
      <p:ext uri="{BB962C8B-B14F-4D97-AF65-F5344CB8AC3E}">
        <p14:creationId xmlns:p14="http://schemas.microsoft.com/office/powerpoint/2010/main" val="1721762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400DB7E4-9AD3-6F51-0982-D6442C532EF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26960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33EDA-DD40-2094-B347-FE9B0282D0AE}"/>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1601BAD5-17DD-B20D-F544-A074966D2072}"/>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3634973-0D86-2339-137F-887140A87F87}"/>
              </a:ext>
            </a:extLst>
          </p:cNvPr>
          <p:cNvSpPr txBox="1"/>
          <p:nvPr/>
        </p:nvSpPr>
        <p:spPr>
          <a:xfrm>
            <a:off x="376238" y="2313053"/>
            <a:ext cx="11377612" cy="4401205"/>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1 Corinthians 1:20-21</a:t>
            </a:r>
          </a:p>
          <a:p>
            <a:pPr marL="0" marR="0">
              <a:lnSpc>
                <a:spcPct val="100000"/>
              </a:lnSpc>
              <a:spcAft>
                <a:spcPts val="800"/>
              </a:spcAft>
              <a:buNone/>
            </a:pPr>
            <a:r>
              <a:rPr lang="en-US" sz="4000" b="1" kern="100" dirty="0">
                <a:solidFill>
                  <a:schemeClr val="bg1"/>
                </a:solidFill>
                <a:effectLst/>
                <a:latin typeface="+mn-lt"/>
                <a:ea typeface="Times New Roman" panose="02020603050405020304" pitchFamily="18" charset="0"/>
                <a:cs typeface="Times New Roman" panose="02020603050405020304" pitchFamily="18" charset="0"/>
              </a:rPr>
              <a:t>Where is the wise? where is the scribe? where is the disputer of this world? hath not God made foolish the wisdom of this world?</a:t>
            </a:r>
            <a:r>
              <a:rPr lang="en-US" sz="4000" b="1" kern="100" baseline="30000" dirty="0">
                <a:solidFill>
                  <a:schemeClr val="bg1"/>
                </a:solidFill>
                <a:effectLst/>
                <a:latin typeface="+mn-lt"/>
                <a:ea typeface="Times New Roman" panose="02020603050405020304" pitchFamily="18" charset="0"/>
                <a:cs typeface="Times New Roman" panose="02020603050405020304" pitchFamily="18" charset="0"/>
              </a:rPr>
              <a:t> 21 </a:t>
            </a:r>
            <a:r>
              <a:rPr lang="en-US" sz="4000" b="1" kern="100" dirty="0">
                <a:solidFill>
                  <a:schemeClr val="bg1"/>
                </a:solidFill>
                <a:effectLst/>
                <a:latin typeface="+mn-lt"/>
                <a:ea typeface="Times New Roman" panose="02020603050405020304" pitchFamily="18" charset="0"/>
                <a:cs typeface="Times New Roman" panose="02020603050405020304" pitchFamily="18" charset="0"/>
              </a:rPr>
              <a:t>For after that in the wisdom of God the world by wisdom knew not God, it pleased God by the foolishness of preaching to save them that believe.</a:t>
            </a:r>
            <a:endParaRPr lang="en-US" sz="4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69642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168C3-232B-3519-E712-CF40D3371180}"/>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BAB88C2A-A042-D230-5BEB-405886FDEF15}"/>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562DFC4-FC74-B3DC-BAF2-56D018EF841B}"/>
              </a:ext>
            </a:extLst>
          </p:cNvPr>
          <p:cNvSpPr txBox="1"/>
          <p:nvPr/>
        </p:nvSpPr>
        <p:spPr>
          <a:xfrm>
            <a:off x="376238" y="2313053"/>
            <a:ext cx="11377612" cy="4524315"/>
          </a:xfrm>
          <a:prstGeom prst="rect">
            <a:avLst/>
          </a:prstGeom>
          <a:solidFill>
            <a:schemeClr val="tx1">
              <a:alpha val="64000"/>
            </a:schemeClr>
          </a:solidFill>
        </p:spPr>
        <p:txBody>
          <a:bodyPr wrap="square">
            <a:spAutoFit/>
          </a:bodyPr>
          <a:lstStyle/>
          <a:p>
            <a:pPr marL="0" marR="0">
              <a:buNone/>
            </a:pPr>
            <a:r>
              <a:rPr lang="en-US" sz="3200" b="1" dirty="0">
                <a:solidFill>
                  <a:schemeClr val="bg1"/>
                </a:solidFill>
                <a:effectLst/>
                <a:latin typeface="+mn-lt"/>
                <a:ea typeface="Times New Roman" panose="02020603050405020304" pitchFamily="18" charset="0"/>
              </a:rPr>
              <a:t>1 Corinthians 1:26-28</a:t>
            </a:r>
          </a:p>
          <a:p>
            <a:pPr marL="0" marR="0">
              <a:buNone/>
            </a:pPr>
            <a:r>
              <a:rPr lang="en-US" sz="3200" b="1" dirty="0">
                <a:solidFill>
                  <a:schemeClr val="bg1"/>
                </a:solidFill>
                <a:effectLst/>
                <a:latin typeface="+mn-lt"/>
                <a:ea typeface="Times New Roman" panose="02020603050405020304" pitchFamily="18" charset="0"/>
              </a:rPr>
              <a:t>For ye see your calling, brethren, how that not many wise men after the flesh, not many mighty, not many noble, are called: 27 But God hath chosen the foolish things of the world to confound the wise; and God hath chosen the weak things of the world to confound the things which are mighty; 28 And base things of the world, and things which are despised, hath God chosen, yea, and things which are not, to bring to nought things that are:</a:t>
            </a:r>
          </a:p>
        </p:txBody>
      </p:sp>
    </p:spTree>
    <p:extLst>
      <p:ext uri="{BB962C8B-B14F-4D97-AF65-F5344CB8AC3E}">
        <p14:creationId xmlns:p14="http://schemas.microsoft.com/office/powerpoint/2010/main" val="424784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40000"/>
                                  </p:stCondLst>
                                  <p:childTnLst>
                                    <p:animEffect transition="out" filter="fade">
                                      <p:cBhvr>
                                        <p:cTn id="6" dur="4500"/>
                                        <p:tgtEl>
                                          <p:spTgt spid="3"/>
                                        </p:tgtEl>
                                      </p:cBhvr>
                                    </p:animEffect>
                                    <p:set>
                                      <p:cBhvr>
                                        <p:cTn id="7" dur="1" fill="hold">
                                          <p:stCondLst>
                                            <p:cond delay="4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E1A31-4692-763A-7B87-A79001D01B0E}"/>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96BFD2D1-B4C6-2AF7-7E62-AA1F1DF9BA7C}"/>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DDE8D46-F4CE-A3E8-2B7A-40BE302BF4EC}"/>
              </a:ext>
            </a:extLst>
          </p:cNvPr>
          <p:cNvSpPr txBox="1"/>
          <p:nvPr/>
        </p:nvSpPr>
        <p:spPr>
          <a:xfrm>
            <a:off x="407194" y="3818003"/>
            <a:ext cx="11377612" cy="2554545"/>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John 15:16</a:t>
            </a:r>
          </a:p>
          <a:p>
            <a:pPr marL="0" marR="0">
              <a:buNone/>
            </a:pPr>
            <a:r>
              <a:rPr lang="en-US" sz="4000" b="1" dirty="0">
                <a:solidFill>
                  <a:schemeClr val="bg1"/>
                </a:solidFill>
                <a:effectLst/>
                <a:latin typeface="+mn-lt"/>
                <a:ea typeface="Times New Roman" panose="02020603050405020304" pitchFamily="18" charset="0"/>
              </a:rPr>
              <a:t>Ye have not chosen me, but I have chosen you, and ordained you, that ye should go and bring forth fruit…</a:t>
            </a:r>
          </a:p>
        </p:txBody>
      </p:sp>
    </p:spTree>
    <p:extLst>
      <p:ext uri="{BB962C8B-B14F-4D97-AF65-F5344CB8AC3E}">
        <p14:creationId xmlns:p14="http://schemas.microsoft.com/office/powerpoint/2010/main" val="127040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51BDC-0185-7A34-3BC7-45BD2C077F91}"/>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2719D60C-B2BE-1E1D-ECBE-89105A7F208B}"/>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7A411DA-6E54-E839-934A-B80CD967FFD8}"/>
              </a:ext>
            </a:extLst>
          </p:cNvPr>
          <p:cNvSpPr txBox="1"/>
          <p:nvPr/>
        </p:nvSpPr>
        <p:spPr>
          <a:xfrm>
            <a:off x="328613" y="3429000"/>
            <a:ext cx="11377612" cy="3170099"/>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Luke 22:29-30</a:t>
            </a:r>
          </a:p>
          <a:p>
            <a:pPr marL="0" marR="0">
              <a:buNone/>
            </a:pPr>
            <a:r>
              <a:rPr lang="en-US" sz="4000" b="1" dirty="0">
                <a:solidFill>
                  <a:schemeClr val="bg1"/>
                </a:solidFill>
                <a:effectLst/>
                <a:latin typeface="+mn-lt"/>
                <a:ea typeface="Times New Roman" panose="02020603050405020304" pitchFamily="18" charset="0"/>
              </a:rPr>
              <a:t>And I appoint unto you a kingdom, as my Father hath appointed unto me; 30 That ye may eat and drink at my table in my kingdom, and sit on thrones judging the twelve tribes of Israel.</a:t>
            </a:r>
          </a:p>
        </p:txBody>
      </p:sp>
    </p:spTree>
    <p:extLst>
      <p:ext uri="{BB962C8B-B14F-4D97-AF65-F5344CB8AC3E}">
        <p14:creationId xmlns:p14="http://schemas.microsoft.com/office/powerpoint/2010/main" val="3366871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43375-E3D7-1F0A-4399-C79565682193}"/>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56E8AAC0-3C41-2982-2CB1-46D4D429D164}"/>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49C24D8-74C3-0BB9-581E-FA1C81D3343E}"/>
              </a:ext>
            </a:extLst>
          </p:cNvPr>
          <p:cNvSpPr txBox="1"/>
          <p:nvPr/>
        </p:nvSpPr>
        <p:spPr>
          <a:xfrm>
            <a:off x="376238" y="2313053"/>
            <a:ext cx="11377612" cy="3970318"/>
          </a:xfrm>
          <a:prstGeom prst="rect">
            <a:avLst/>
          </a:prstGeom>
          <a:solidFill>
            <a:schemeClr val="tx1">
              <a:alpha val="64000"/>
            </a:schemeClr>
          </a:solidFill>
        </p:spPr>
        <p:txBody>
          <a:bodyPr wrap="square">
            <a:spAutoFit/>
          </a:bodyPr>
          <a:lstStyle/>
          <a:p>
            <a:pPr marL="0" marR="0">
              <a:buNone/>
            </a:pPr>
            <a:r>
              <a:rPr lang="en-US" sz="3600" b="1" dirty="0">
                <a:solidFill>
                  <a:schemeClr val="bg1"/>
                </a:solidFill>
                <a:effectLst/>
                <a:latin typeface="+mn-lt"/>
                <a:ea typeface="Times New Roman" panose="02020603050405020304" pitchFamily="18" charset="0"/>
              </a:rPr>
              <a:t>Revelation 21:12-14</a:t>
            </a:r>
          </a:p>
          <a:p>
            <a:pPr marL="0" marR="0">
              <a:buNone/>
            </a:pPr>
            <a:r>
              <a:rPr lang="en-US" sz="3600" b="1" dirty="0">
                <a:solidFill>
                  <a:schemeClr val="bg1"/>
                </a:solidFill>
                <a:effectLst/>
                <a:latin typeface="+mn-lt"/>
                <a:ea typeface="Times New Roman" panose="02020603050405020304" pitchFamily="18" charset="0"/>
              </a:rPr>
              <a:t>And had a wall great and high, and had twelve gates, and at the gates twelve angels, and names written thereon, which are the names of the twelve tribes of the children of Israel: 14 And the wall of the city had twelve foundations, and in them the names of the twelve apostles of the Lamb.</a:t>
            </a:r>
          </a:p>
        </p:txBody>
      </p:sp>
    </p:spTree>
    <p:extLst>
      <p:ext uri="{BB962C8B-B14F-4D97-AF65-F5344CB8AC3E}">
        <p14:creationId xmlns:p14="http://schemas.microsoft.com/office/powerpoint/2010/main" val="1452526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DEB0F-AE50-5A7E-FFD5-02D5BFE7D15F}"/>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9FDCA5B8-96E5-A02E-3811-4B4D4D0B7D4A}"/>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1FE8C823-1CFD-3782-5071-ED64E4CB6B7C}"/>
              </a:ext>
            </a:extLst>
          </p:cNvPr>
          <p:cNvSpPr txBox="1"/>
          <p:nvPr/>
        </p:nvSpPr>
        <p:spPr>
          <a:xfrm>
            <a:off x="300038" y="3970403"/>
            <a:ext cx="11434762" cy="2554545"/>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Mark 3:14</a:t>
            </a:r>
          </a:p>
          <a:p>
            <a:pPr marL="0" marR="0">
              <a:buNone/>
            </a:pPr>
            <a:r>
              <a:rPr lang="en-US" sz="4000" b="1" dirty="0">
                <a:solidFill>
                  <a:schemeClr val="bg1"/>
                </a:solidFill>
                <a:effectLst/>
                <a:latin typeface="+mn-lt"/>
                <a:ea typeface="Times New Roman" panose="02020603050405020304" pitchFamily="18" charset="0"/>
              </a:rPr>
              <a:t>And he ordained twelve, that they should be with him, and that he might send them forth to preach,</a:t>
            </a:r>
          </a:p>
        </p:txBody>
      </p:sp>
    </p:spTree>
    <p:extLst>
      <p:ext uri="{BB962C8B-B14F-4D97-AF65-F5344CB8AC3E}">
        <p14:creationId xmlns:p14="http://schemas.microsoft.com/office/powerpoint/2010/main" val="3797398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2B0FE-12A5-0A1A-500C-3DB3C7134B16}"/>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EA1C2978-CABC-303F-EB30-E07FF3A056DA}"/>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69453F2-787B-F67C-B6AC-D418D834B765}"/>
              </a:ext>
            </a:extLst>
          </p:cNvPr>
          <p:cNvSpPr txBox="1"/>
          <p:nvPr/>
        </p:nvSpPr>
        <p:spPr>
          <a:xfrm>
            <a:off x="300038" y="3970403"/>
            <a:ext cx="11434762" cy="2554545"/>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Ephesians 2:20</a:t>
            </a:r>
          </a:p>
          <a:p>
            <a:pPr marL="0" marR="0">
              <a:buNone/>
            </a:pPr>
            <a:r>
              <a:rPr lang="en-US" sz="4000" b="1" dirty="0">
                <a:solidFill>
                  <a:schemeClr val="bg1"/>
                </a:solidFill>
                <a:effectLst/>
                <a:latin typeface="+mn-lt"/>
                <a:ea typeface="Times New Roman" panose="02020603050405020304" pitchFamily="18" charset="0"/>
              </a:rPr>
              <a:t>And are built upon the foundation of the apostles and prophets, Jesus Christ himself being the chief corner stone;</a:t>
            </a:r>
          </a:p>
        </p:txBody>
      </p:sp>
    </p:spTree>
    <p:extLst>
      <p:ext uri="{BB962C8B-B14F-4D97-AF65-F5344CB8AC3E}">
        <p14:creationId xmlns:p14="http://schemas.microsoft.com/office/powerpoint/2010/main" val="4166487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EB979-C512-C94F-E6AA-DF8E42293EB1}"/>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177A9B0C-F335-B052-D66B-C650C3B4EF3F}"/>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5F1EEEAC-4C4F-99DD-8D29-1A395946D97E}"/>
              </a:ext>
            </a:extLst>
          </p:cNvPr>
          <p:cNvSpPr txBox="1"/>
          <p:nvPr/>
        </p:nvSpPr>
        <p:spPr>
          <a:xfrm>
            <a:off x="300038" y="3970403"/>
            <a:ext cx="11434762" cy="2554545"/>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Ephesians 3:5</a:t>
            </a:r>
          </a:p>
          <a:p>
            <a:pPr marL="0" marR="0">
              <a:buNone/>
            </a:pPr>
            <a:r>
              <a:rPr lang="en-US" sz="4000" b="1" dirty="0">
                <a:solidFill>
                  <a:schemeClr val="bg1"/>
                </a:solidFill>
                <a:effectLst/>
                <a:latin typeface="+mn-lt"/>
                <a:ea typeface="Times New Roman" panose="02020603050405020304" pitchFamily="18" charset="0"/>
              </a:rPr>
              <a:t>Which in other ages was not made known unto the sons of men, as it is now revealed unto his holy apostles and prophets by the Spirit;</a:t>
            </a:r>
          </a:p>
        </p:txBody>
      </p:sp>
    </p:spTree>
    <p:extLst>
      <p:ext uri="{BB962C8B-B14F-4D97-AF65-F5344CB8AC3E}">
        <p14:creationId xmlns:p14="http://schemas.microsoft.com/office/powerpoint/2010/main" val="3596424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3C016-2E0F-35B0-4609-862E24E5C9C5}"/>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D68E04C3-16E1-667B-68AF-15BC87A4DC47}"/>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EB96655-29F3-AC46-E29C-524CBA61101A}"/>
              </a:ext>
            </a:extLst>
          </p:cNvPr>
          <p:cNvSpPr txBox="1"/>
          <p:nvPr/>
        </p:nvSpPr>
        <p:spPr>
          <a:xfrm>
            <a:off x="300038" y="3970403"/>
            <a:ext cx="11434762" cy="1938992"/>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Acts 2:42</a:t>
            </a:r>
          </a:p>
          <a:p>
            <a:pPr marL="0" marR="0">
              <a:buNone/>
            </a:pPr>
            <a:r>
              <a:rPr lang="en-US" sz="4000" b="1" dirty="0">
                <a:solidFill>
                  <a:schemeClr val="bg1"/>
                </a:solidFill>
                <a:effectLst/>
                <a:latin typeface="+mn-lt"/>
                <a:ea typeface="Times New Roman" panose="02020603050405020304" pitchFamily="18" charset="0"/>
              </a:rPr>
              <a:t>And they continued </a:t>
            </a:r>
            <a:r>
              <a:rPr lang="en-US" sz="4000" b="1" dirty="0" err="1">
                <a:solidFill>
                  <a:schemeClr val="bg1"/>
                </a:solidFill>
                <a:effectLst/>
                <a:latin typeface="+mn-lt"/>
                <a:ea typeface="Times New Roman" panose="02020603050405020304" pitchFamily="18" charset="0"/>
              </a:rPr>
              <a:t>stedfastly</a:t>
            </a:r>
            <a:r>
              <a:rPr lang="en-US" sz="4000" b="1" dirty="0">
                <a:solidFill>
                  <a:schemeClr val="bg1"/>
                </a:solidFill>
                <a:effectLst/>
                <a:latin typeface="+mn-lt"/>
                <a:ea typeface="Times New Roman" panose="02020603050405020304" pitchFamily="18" charset="0"/>
              </a:rPr>
              <a:t> in the apostles' doctrine…</a:t>
            </a:r>
          </a:p>
        </p:txBody>
      </p:sp>
    </p:spTree>
    <p:extLst>
      <p:ext uri="{BB962C8B-B14F-4D97-AF65-F5344CB8AC3E}">
        <p14:creationId xmlns:p14="http://schemas.microsoft.com/office/powerpoint/2010/main" val="3821260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772C0-10E3-BF77-1834-6EA9EB4F4004}"/>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EBAB2065-D1C7-0B7D-E958-E409BC55AE00}"/>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7143B6E-B2FB-F6B2-0343-C50F1CA6E5A7}"/>
              </a:ext>
            </a:extLst>
          </p:cNvPr>
          <p:cNvSpPr txBox="1"/>
          <p:nvPr/>
        </p:nvSpPr>
        <p:spPr>
          <a:xfrm>
            <a:off x="300038" y="3970403"/>
            <a:ext cx="11434762" cy="2554545"/>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Ephesians 4:11</a:t>
            </a:r>
          </a:p>
          <a:p>
            <a:pPr marL="0" marR="0">
              <a:buNone/>
            </a:pPr>
            <a:r>
              <a:rPr lang="en-US" sz="4000" b="1" dirty="0">
                <a:solidFill>
                  <a:schemeClr val="bg1"/>
                </a:solidFill>
                <a:effectLst/>
                <a:latin typeface="+mn-lt"/>
                <a:ea typeface="Times New Roman" panose="02020603050405020304" pitchFamily="18" charset="0"/>
              </a:rPr>
              <a:t>And he gave some, apostles; and some, prophets; and some, evangelists; and some, pastors and teachers;</a:t>
            </a:r>
          </a:p>
        </p:txBody>
      </p:sp>
    </p:spTree>
    <p:extLst>
      <p:ext uri="{BB962C8B-B14F-4D97-AF65-F5344CB8AC3E}">
        <p14:creationId xmlns:p14="http://schemas.microsoft.com/office/powerpoint/2010/main" val="490680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04558-76C4-E687-04BA-DB54BCB4D95A}"/>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926DD911-C3B3-E625-E3CC-8D09F8AFF92C}"/>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74DC3AB-5992-7CF7-795E-F2F656873677}"/>
              </a:ext>
            </a:extLst>
          </p:cNvPr>
          <p:cNvSpPr txBox="1"/>
          <p:nvPr/>
        </p:nvSpPr>
        <p:spPr>
          <a:xfrm>
            <a:off x="300038" y="3970403"/>
            <a:ext cx="11434762" cy="2554545"/>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2 Corinthians 12:12</a:t>
            </a:r>
          </a:p>
          <a:p>
            <a:pPr marL="0" marR="0">
              <a:buNone/>
            </a:pPr>
            <a:r>
              <a:rPr lang="en-US" sz="4000" b="1" dirty="0">
                <a:solidFill>
                  <a:schemeClr val="bg1"/>
                </a:solidFill>
                <a:effectLst/>
                <a:latin typeface="+mn-lt"/>
                <a:ea typeface="Times New Roman" panose="02020603050405020304" pitchFamily="18" charset="0"/>
              </a:rPr>
              <a:t>Truly the signs of an apostle were wrought among you in all patience, in signs, and wonders, and mighty deeds.</a:t>
            </a:r>
          </a:p>
        </p:txBody>
      </p:sp>
    </p:spTree>
    <p:extLst>
      <p:ext uri="{BB962C8B-B14F-4D97-AF65-F5344CB8AC3E}">
        <p14:creationId xmlns:p14="http://schemas.microsoft.com/office/powerpoint/2010/main" val="1860526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B1D1E-F000-80C8-4F7B-45CE79BAF6BD}"/>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E0FD5619-BDC8-9A96-D9E5-F367618AB844}"/>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61D82F6-D0D5-7AD9-FB8B-4AE7F814A9F7}"/>
              </a:ext>
            </a:extLst>
          </p:cNvPr>
          <p:cNvSpPr txBox="1"/>
          <p:nvPr/>
        </p:nvSpPr>
        <p:spPr>
          <a:xfrm>
            <a:off x="378619" y="3141728"/>
            <a:ext cx="11434762" cy="3539430"/>
          </a:xfrm>
          <a:prstGeom prst="rect">
            <a:avLst/>
          </a:prstGeom>
          <a:solidFill>
            <a:schemeClr val="tx1">
              <a:alpha val="64000"/>
            </a:schemeClr>
          </a:solidFill>
        </p:spPr>
        <p:txBody>
          <a:bodyPr wrap="square">
            <a:spAutoFit/>
          </a:bodyPr>
          <a:lstStyle/>
          <a:p>
            <a:pPr marL="0" marR="0">
              <a:buNone/>
            </a:pPr>
            <a:r>
              <a:rPr lang="en-US" sz="3200" b="1" dirty="0">
                <a:solidFill>
                  <a:schemeClr val="bg1"/>
                </a:solidFill>
                <a:effectLst/>
                <a:latin typeface="+mn-lt"/>
                <a:ea typeface="Times New Roman" panose="02020603050405020304" pitchFamily="18" charset="0"/>
              </a:rPr>
              <a:t>Luke 18:28-30</a:t>
            </a:r>
          </a:p>
          <a:p>
            <a:pPr marL="0" marR="0">
              <a:buNone/>
            </a:pPr>
            <a:r>
              <a:rPr lang="en-US" sz="3200" b="1" dirty="0">
                <a:solidFill>
                  <a:schemeClr val="bg1"/>
                </a:solidFill>
                <a:effectLst/>
                <a:latin typeface="+mn-lt"/>
                <a:ea typeface="Times New Roman" panose="02020603050405020304" pitchFamily="18" charset="0"/>
              </a:rPr>
              <a:t>Then Peter said, Lo, we have left all, and followed thee. 29 And he said unto them, Verily I say unto you, There is no man that hath left house, or parents, or brethren, or wife, or children, for the kingdom of God's sake, 30 Who shall not receive manifold more in this present time, and in the world to come life everlasting.</a:t>
            </a:r>
          </a:p>
        </p:txBody>
      </p:sp>
    </p:spTree>
    <p:extLst>
      <p:ext uri="{BB962C8B-B14F-4D97-AF65-F5344CB8AC3E}">
        <p14:creationId xmlns:p14="http://schemas.microsoft.com/office/powerpoint/2010/main" val="937153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633EA-7410-D159-355A-2476B07BC5CB}"/>
            </a:ext>
          </a:extLst>
        </p:cNvPr>
        <p:cNvGrpSpPr/>
        <p:nvPr/>
      </p:nvGrpSpPr>
      <p:grpSpPr>
        <a:xfrm>
          <a:off x="0" y="0"/>
          <a:ext cx="0" cy="0"/>
          <a:chOff x="0" y="0"/>
          <a:chExt cx="0" cy="0"/>
        </a:xfrm>
      </p:grpSpPr>
      <p:pic>
        <p:nvPicPr>
          <p:cNvPr id="4" name="Picture 3" descr="The Chosen - Dexerto">
            <a:extLst>
              <a:ext uri="{FF2B5EF4-FFF2-40B4-BE49-F238E27FC236}">
                <a16:creationId xmlns:a16="http://schemas.microsoft.com/office/drawing/2014/main" id="{1D2E6011-687C-6E12-41E7-BCFB9DD20B1B}"/>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BE99A64-D2F8-8567-371E-C560C5D70659}"/>
              </a:ext>
            </a:extLst>
          </p:cNvPr>
          <p:cNvSpPr txBox="1"/>
          <p:nvPr/>
        </p:nvSpPr>
        <p:spPr>
          <a:xfrm>
            <a:off x="300038" y="4865753"/>
            <a:ext cx="11434762" cy="1323439"/>
          </a:xfrm>
          <a:prstGeom prst="rect">
            <a:avLst/>
          </a:prstGeom>
          <a:solidFill>
            <a:schemeClr val="tx1">
              <a:alpha val="64000"/>
            </a:schemeClr>
          </a:solidFill>
        </p:spPr>
        <p:txBody>
          <a:bodyPr wrap="square">
            <a:spAutoFit/>
          </a:bodyPr>
          <a:lstStyle/>
          <a:p>
            <a:pPr marL="0" marR="0">
              <a:buNone/>
            </a:pPr>
            <a:r>
              <a:rPr lang="en-US" sz="4000" b="1" dirty="0">
                <a:solidFill>
                  <a:schemeClr val="bg1"/>
                </a:solidFill>
                <a:effectLst/>
                <a:latin typeface="+mn-lt"/>
                <a:ea typeface="Times New Roman" panose="02020603050405020304" pitchFamily="18" charset="0"/>
              </a:rPr>
              <a:t>Matthew 11:29</a:t>
            </a:r>
          </a:p>
          <a:p>
            <a:pPr marL="0" marR="0">
              <a:buNone/>
            </a:pPr>
            <a:r>
              <a:rPr lang="en-US" sz="4000" b="1" dirty="0">
                <a:solidFill>
                  <a:schemeClr val="bg1"/>
                </a:solidFill>
                <a:effectLst/>
                <a:latin typeface="+mn-lt"/>
                <a:ea typeface="Times New Roman" panose="02020603050405020304" pitchFamily="18" charset="0"/>
              </a:rPr>
              <a:t>Take my yoke upon you, and learn of me…</a:t>
            </a:r>
          </a:p>
        </p:txBody>
      </p:sp>
    </p:spTree>
    <p:extLst>
      <p:ext uri="{BB962C8B-B14F-4D97-AF65-F5344CB8AC3E}">
        <p14:creationId xmlns:p14="http://schemas.microsoft.com/office/powerpoint/2010/main" val="35564547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3135</TotalTime>
  <Words>533</Words>
  <Application>Microsoft Office PowerPoint</Application>
  <PresentationFormat>Widescreen</PresentationFormat>
  <Paragraphs>26</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Jerry Shirley</dc:creator>
  <cp:lastModifiedBy>Jerry Shirley</cp:lastModifiedBy>
  <cp:revision>1</cp:revision>
  <dcterms:created xsi:type="dcterms:W3CDTF">2026-09-22T18:42:22Z</dcterms:created>
  <dcterms:modified xsi:type="dcterms:W3CDTF">2026-09-24T22:58:11Z</dcterms:modified>
</cp:coreProperties>
</file>